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648" r:id="rId5"/>
  </p:sldMasterIdLst>
  <p:notesMasterIdLst>
    <p:notesMasterId r:id="rId13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12192000" cy="6858000"/>
  <p:notesSz cx="6858000" cy="9144000"/>
  <p:defaultTextStyle>
    <a:defPPr>
      <a:defRPr lang="sv-SE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cksell, Anneli" initials="" lastIdx="3" clrIdx="0"/>
  <p:cmAuthor id="2" name="Slavko Zenar" initials="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4762"/>
  </p:normalViewPr>
  <p:slideViewPr>
    <p:cSldViewPr>
      <p:cViewPr varScale="1">
        <p:scale>
          <a:sx n="86" d="100"/>
          <a:sy n="86" d="100"/>
        </p:scale>
        <p:origin x="74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noProof="0">
                <a:sym typeface="Times New Roman" panose="02020603050405020304" pitchFamily="18" charset="0"/>
              </a:rPr>
              <a:t>Click to edit Master text styles</a:t>
            </a:r>
          </a:p>
          <a:p>
            <a:pPr lvl="1"/>
            <a:r>
              <a:rPr lang="sv-SE" altLang="sv-SE" noProof="0">
                <a:sym typeface="Times New Roman" panose="02020603050405020304" pitchFamily="18" charset="0"/>
              </a:rPr>
              <a:t>Second level</a:t>
            </a:r>
          </a:p>
          <a:p>
            <a:pPr lvl="2"/>
            <a:r>
              <a:rPr lang="sv-SE" altLang="sv-SE" noProof="0">
                <a:sym typeface="Times New Roman" panose="02020603050405020304" pitchFamily="18" charset="0"/>
              </a:rPr>
              <a:t>Third level</a:t>
            </a:r>
          </a:p>
          <a:p>
            <a:pPr lvl="3"/>
            <a:r>
              <a:rPr lang="sv-SE" altLang="sv-SE" noProof="0">
                <a:sym typeface="Times New Roman" panose="02020603050405020304" pitchFamily="18" charset="0"/>
              </a:rPr>
              <a:t>Fourth level</a:t>
            </a:r>
          </a:p>
          <a:p>
            <a:pPr lvl="4"/>
            <a:r>
              <a:rPr lang="sv-SE" altLang="sv-SE" noProof="0">
                <a:sym typeface="Times New Roman" panose="02020603050405020304" pitchFamily="18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ts val="400"/>
      </a:spcBef>
      <a:spcAft>
        <a:spcPct val="0"/>
      </a:spcAft>
      <a:defRPr sz="1200" kern="1200">
        <a:solidFill>
          <a:srgbClr val="000000"/>
        </a:solidFill>
        <a:latin typeface="Times New Roman" panose="02020603050405020304" pitchFamily="18" charset="0"/>
        <a:ea typeface="Times New Roman" panose="02020603050405020304" pitchFamily="18" charset="0"/>
        <a:cs typeface="Times New Roman" panose="02020603050405020304" pitchFamily="18" charset="0"/>
        <a:sym typeface="Times New Roman" panose="02020603050405020304" pitchFamily="18" charset="0"/>
      </a:defRPr>
    </a:lvl1pPr>
    <a:lvl2pPr indent="228600" algn="l" defTabSz="449263" rtl="0" eaLnBrk="0" fontAlgn="base" hangingPunct="0">
      <a:spcBef>
        <a:spcPts val="400"/>
      </a:spcBef>
      <a:spcAft>
        <a:spcPct val="0"/>
      </a:spcAft>
      <a:defRPr sz="1200" kern="1200">
        <a:solidFill>
          <a:srgbClr val="000000"/>
        </a:solidFill>
        <a:latin typeface="Times New Roman" panose="02020603050405020304" pitchFamily="18" charset="0"/>
        <a:ea typeface="Times New Roman" panose="02020603050405020304" pitchFamily="18" charset="0"/>
        <a:cs typeface="Times New Roman" panose="02020603050405020304" pitchFamily="18" charset="0"/>
        <a:sym typeface="Times New Roman" panose="02020603050405020304" pitchFamily="18" charset="0"/>
      </a:defRPr>
    </a:lvl2pPr>
    <a:lvl3pPr indent="457200" algn="l" defTabSz="449263" rtl="0" eaLnBrk="0" fontAlgn="base" hangingPunct="0">
      <a:spcBef>
        <a:spcPts val="400"/>
      </a:spcBef>
      <a:spcAft>
        <a:spcPct val="0"/>
      </a:spcAft>
      <a:defRPr sz="1200" kern="1200">
        <a:solidFill>
          <a:srgbClr val="000000"/>
        </a:solidFill>
        <a:latin typeface="Times New Roman" panose="02020603050405020304" pitchFamily="18" charset="0"/>
        <a:ea typeface="Times New Roman" panose="02020603050405020304" pitchFamily="18" charset="0"/>
        <a:cs typeface="Times New Roman" panose="02020603050405020304" pitchFamily="18" charset="0"/>
        <a:sym typeface="Times New Roman" panose="02020603050405020304" pitchFamily="18" charset="0"/>
      </a:defRPr>
    </a:lvl3pPr>
    <a:lvl4pPr indent="685800" algn="l" defTabSz="449263" rtl="0" eaLnBrk="0" fontAlgn="base" hangingPunct="0">
      <a:spcBef>
        <a:spcPts val="400"/>
      </a:spcBef>
      <a:spcAft>
        <a:spcPct val="0"/>
      </a:spcAft>
      <a:defRPr sz="1200" kern="1200">
        <a:solidFill>
          <a:srgbClr val="000000"/>
        </a:solidFill>
        <a:latin typeface="Times New Roman" panose="02020603050405020304" pitchFamily="18" charset="0"/>
        <a:ea typeface="Times New Roman" panose="02020603050405020304" pitchFamily="18" charset="0"/>
        <a:cs typeface="Times New Roman" panose="02020603050405020304" pitchFamily="18" charset="0"/>
        <a:sym typeface="Times New Roman" panose="02020603050405020304" pitchFamily="18" charset="0"/>
      </a:defRPr>
    </a:lvl4pPr>
    <a:lvl5pPr indent="914400" algn="l" defTabSz="449263" rtl="0" eaLnBrk="0" fontAlgn="base" hangingPunct="0">
      <a:spcBef>
        <a:spcPts val="400"/>
      </a:spcBef>
      <a:spcAft>
        <a:spcPct val="0"/>
      </a:spcAft>
      <a:defRPr sz="1200" kern="1200">
        <a:solidFill>
          <a:srgbClr val="000000"/>
        </a:solidFill>
        <a:latin typeface="Times New Roman" panose="02020603050405020304" pitchFamily="18" charset="0"/>
        <a:ea typeface="Times New Roman" panose="02020603050405020304" pitchFamily="18" charset="0"/>
        <a:cs typeface="Times New Roman" panose="02020603050405020304" pitchFamily="18" charset="0"/>
        <a:sym typeface="Times New Roman" panose="02020603050405020304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Rectangle 16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56D6-301F-41C0-A9FD-CB1F4E2E4EE5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48262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16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42878-D569-4E2D-9AEB-349C5E503468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148090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6583362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6583362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16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F26B6-218B-445F-A31E-F213D318C3C8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130740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16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F34102-1AA5-4B03-9DD1-3F7CE4411DF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10428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Rectangle 16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A9761-4B59-4CD9-B9FB-CA2D32FDB6C8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629689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5257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52578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ectangle 16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108947-6534-4C70-A990-771558733C3F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420418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ctangle 16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0B0C9-724B-44C3-BA65-0A10000983B4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937628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Rectangle 16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2A2E0-F801-4B0F-A5B2-35991489A1A6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406341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41F877-9C3E-4650-908D-50810504A858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008581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16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56E1D-E437-47FA-9CB5-C7F15171C16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236339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>
              <a:sym typeface="Arial" panose="020B0604020202020204" pitchFamily="34" charset="0"/>
            </a:endParaRP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16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6FB5D-F155-46C5-9377-CB609AC19E52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2278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88" y="6210300"/>
            <a:ext cx="1862137" cy="29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7" name="Line 2"/>
          <p:cNvSpPr>
            <a:spLocks noChangeShapeType="1"/>
          </p:cNvSpPr>
          <p:nvPr/>
        </p:nvSpPr>
        <p:spPr bwMode="auto">
          <a:xfrm>
            <a:off x="-482600" y="5653088"/>
            <a:ext cx="334962" cy="0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28" name="Line 3"/>
          <p:cNvSpPr>
            <a:spLocks noChangeShapeType="1"/>
          </p:cNvSpPr>
          <p:nvPr/>
        </p:nvSpPr>
        <p:spPr bwMode="auto">
          <a:xfrm>
            <a:off x="-482600" y="6196013"/>
            <a:ext cx="334962" cy="0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29" name="Line 4"/>
          <p:cNvSpPr>
            <a:spLocks noChangeShapeType="1"/>
          </p:cNvSpPr>
          <p:nvPr/>
        </p:nvSpPr>
        <p:spPr bwMode="auto">
          <a:xfrm>
            <a:off x="-482600" y="2119313"/>
            <a:ext cx="334962" cy="0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30" name="Line 5"/>
          <p:cNvSpPr>
            <a:spLocks noChangeShapeType="1"/>
          </p:cNvSpPr>
          <p:nvPr/>
        </p:nvSpPr>
        <p:spPr bwMode="auto">
          <a:xfrm>
            <a:off x="-482600" y="701675"/>
            <a:ext cx="334962" cy="0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31" name="Line 6"/>
          <p:cNvSpPr>
            <a:spLocks noChangeShapeType="1"/>
          </p:cNvSpPr>
          <p:nvPr/>
        </p:nvSpPr>
        <p:spPr bwMode="auto">
          <a:xfrm>
            <a:off x="12353925" y="5653088"/>
            <a:ext cx="333375" cy="0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32" name="Line 7"/>
          <p:cNvSpPr>
            <a:spLocks noChangeShapeType="1"/>
          </p:cNvSpPr>
          <p:nvPr/>
        </p:nvSpPr>
        <p:spPr bwMode="auto">
          <a:xfrm>
            <a:off x="12353925" y="6196013"/>
            <a:ext cx="333375" cy="0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33" name="Line 8"/>
          <p:cNvSpPr>
            <a:spLocks noChangeShapeType="1"/>
          </p:cNvSpPr>
          <p:nvPr/>
        </p:nvSpPr>
        <p:spPr bwMode="auto">
          <a:xfrm>
            <a:off x="12353925" y="2119313"/>
            <a:ext cx="333375" cy="0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34" name="Line 9"/>
          <p:cNvSpPr>
            <a:spLocks noChangeShapeType="1"/>
          </p:cNvSpPr>
          <p:nvPr/>
        </p:nvSpPr>
        <p:spPr bwMode="auto">
          <a:xfrm>
            <a:off x="12353925" y="701675"/>
            <a:ext cx="333375" cy="0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35" name="Line 10"/>
          <p:cNvSpPr>
            <a:spLocks noChangeShapeType="1"/>
          </p:cNvSpPr>
          <p:nvPr/>
        </p:nvSpPr>
        <p:spPr bwMode="auto">
          <a:xfrm flipV="1">
            <a:off x="1069975" y="-231775"/>
            <a:ext cx="0" cy="142875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36" name="Line 11"/>
          <p:cNvSpPr>
            <a:spLocks noChangeShapeType="1"/>
          </p:cNvSpPr>
          <p:nvPr/>
        </p:nvSpPr>
        <p:spPr bwMode="auto">
          <a:xfrm flipV="1">
            <a:off x="10336213" y="-231775"/>
            <a:ext cx="0" cy="142875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37" name="Line 12"/>
          <p:cNvSpPr>
            <a:spLocks noChangeShapeType="1"/>
          </p:cNvSpPr>
          <p:nvPr/>
        </p:nvSpPr>
        <p:spPr bwMode="auto">
          <a:xfrm flipV="1">
            <a:off x="1069975" y="6919913"/>
            <a:ext cx="0" cy="144462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38" name="Line 13"/>
          <p:cNvSpPr>
            <a:spLocks noChangeShapeType="1"/>
          </p:cNvSpPr>
          <p:nvPr/>
        </p:nvSpPr>
        <p:spPr bwMode="auto">
          <a:xfrm flipV="1">
            <a:off x="10336213" y="6919913"/>
            <a:ext cx="0" cy="144462"/>
          </a:xfrm>
          <a:prstGeom prst="line">
            <a:avLst/>
          </a:prstGeom>
          <a:noFill/>
          <a:ln w="9360">
            <a:solidFill>
              <a:srgbClr val="0026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/>
          <a:p>
            <a:endParaRPr lang="sv-SE"/>
          </a:p>
        </p:txBody>
      </p:sp>
      <p:sp>
        <p:nvSpPr>
          <p:cNvPr id="1039" name="Rectangle 14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32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000" tIns="45000" rIns="45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>
                <a:sym typeface="Century Gothic" panose="020B0502020202020204" pitchFamily="34" charset="0"/>
              </a:rPr>
              <a:t>Click to edit Master title style</a:t>
            </a:r>
          </a:p>
        </p:txBody>
      </p:sp>
      <p:sp>
        <p:nvSpPr>
          <p:cNvPr id="1040" name="Rectangle 15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000" tIns="45000" rIns="45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>
                <a:sym typeface="Arial" panose="020B0604020202020204" pitchFamily="34" charset="0"/>
              </a:rPr>
              <a:t>Click to edit Master text styles</a:t>
            </a:r>
          </a:p>
          <a:p>
            <a:pPr lvl="1"/>
            <a:r>
              <a:rPr lang="sv-SE" altLang="sv-SE" smtClean="0">
                <a:sym typeface="Arial" panose="020B0604020202020204" pitchFamily="34" charset="0"/>
              </a:rPr>
              <a:t>Second level</a:t>
            </a:r>
          </a:p>
          <a:p>
            <a:pPr lvl="2"/>
            <a:r>
              <a:rPr lang="sv-SE" altLang="sv-SE" smtClean="0">
                <a:sym typeface="Arial" panose="020B0604020202020204" pitchFamily="34" charset="0"/>
              </a:rPr>
              <a:t>Third level</a:t>
            </a:r>
          </a:p>
          <a:p>
            <a:pPr lvl="3"/>
            <a:r>
              <a:rPr lang="sv-SE" altLang="sv-SE" smtClean="0">
                <a:sym typeface="Arial" panose="020B0604020202020204" pitchFamily="34" charset="0"/>
              </a:rPr>
              <a:t>Fourth level</a:t>
            </a:r>
          </a:p>
          <a:p>
            <a:pPr lvl="4"/>
            <a:r>
              <a:rPr lang="sv-SE" altLang="sv-SE" smtClean="0">
                <a:sym typeface="Arial" panose="020B0604020202020204" pitchFamily="34" charset="0"/>
              </a:rPr>
              <a:t>Fifth level</a:t>
            </a:r>
          </a:p>
        </p:txBody>
      </p:sp>
      <p:sp>
        <p:nvSpPr>
          <p:cNvPr id="2" name="Rectangle 16"/>
          <p:cNvSpPr>
            <a:spLocks noGrp="1"/>
          </p:cNvSpPr>
          <p:nvPr>
            <p:ph type="sldNum" sz="quarter" idx="2"/>
          </p:nvPr>
        </p:nvSpPr>
        <p:spPr bwMode="auto">
          <a:xfrm>
            <a:off x="11212513" y="6296025"/>
            <a:ext cx="355600" cy="347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45000" tIns="45000" rIns="45000" bIns="45000" numCol="1" anchor="t" anchorCtr="0" compatLnSpc="1">
            <a:prstTxWarp prst="textNoShape">
              <a:avLst/>
            </a:prstTxWarp>
          </a:bodyPr>
          <a:lstStyle>
            <a:lvl1pPr defTabSz="457200" eaLnBrk="1">
              <a:lnSpc>
                <a:spcPct val="93000"/>
              </a:lnSpc>
              <a:defRPr smtClean="0"/>
            </a:lvl1pPr>
          </a:lstStyle>
          <a:p>
            <a:pPr>
              <a:defRPr/>
            </a:pPr>
            <a:fld id="{9C8C9A68-F4F0-413A-B419-5264901134C3}" type="slidenum">
              <a:rPr lang="sv-SE" altLang="sv-SE"/>
              <a:pPr>
                <a:defRPr/>
              </a:pPr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49263" rtl="0" eaLnBrk="0" fontAlgn="base" hangingPunct="0">
        <a:lnSpc>
          <a:spcPct val="99000"/>
        </a:lnSpc>
        <a:spcBef>
          <a:spcPct val="0"/>
        </a:spcBef>
        <a:spcAft>
          <a:spcPct val="0"/>
        </a:spcAft>
        <a:defRPr kern="1200">
          <a:solidFill>
            <a:srgbClr val="000000"/>
          </a:solidFill>
          <a:latin typeface="+mj-lt"/>
          <a:ea typeface="+mj-ea"/>
          <a:cs typeface="+mj-cs"/>
          <a:sym typeface="Century Gothic" panose="020B0502020202020204" pitchFamily="34" charset="0"/>
        </a:defRPr>
      </a:lvl1pPr>
      <a:lvl2pPr algn="l" defTabSz="449263" rtl="0" eaLnBrk="0" fontAlgn="base" hangingPunct="0">
        <a:lnSpc>
          <a:spcPct val="990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Century Gothic" panose="020B0502020202020204" pitchFamily="34" charset="0"/>
          <a:ea typeface="Century Gothic" panose="020B0502020202020204" pitchFamily="34" charset="0"/>
          <a:cs typeface="Century Gothic" panose="020B0502020202020204" pitchFamily="34" charset="0"/>
          <a:sym typeface="Century Gothic" panose="020B0502020202020204" pitchFamily="34" charset="0"/>
        </a:defRPr>
      </a:lvl2pPr>
      <a:lvl3pPr algn="l" defTabSz="449263" rtl="0" eaLnBrk="0" fontAlgn="base" hangingPunct="0">
        <a:lnSpc>
          <a:spcPct val="990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Century Gothic" panose="020B0502020202020204" pitchFamily="34" charset="0"/>
          <a:ea typeface="Century Gothic" panose="020B0502020202020204" pitchFamily="34" charset="0"/>
          <a:cs typeface="Century Gothic" panose="020B0502020202020204" pitchFamily="34" charset="0"/>
          <a:sym typeface="Century Gothic" panose="020B0502020202020204" pitchFamily="34" charset="0"/>
        </a:defRPr>
      </a:lvl3pPr>
      <a:lvl4pPr algn="l" defTabSz="449263" rtl="0" eaLnBrk="0" fontAlgn="base" hangingPunct="0">
        <a:lnSpc>
          <a:spcPct val="990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Century Gothic" panose="020B0502020202020204" pitchFamily="34" charset="0"/>
          <a:ea typeface="Century Gothic" panose="020B0502020202020204" pitchFamily="34" charset="0"/>
          <a:cs typeface="Century Gothic" panose="020B0502020202020204" pitchFamily="34" charset="0"/>
          <a:sym typeface="Century Gothic" panose="020B0502020202020204" pitchFamily="34" charset="0"/>
        </a:defRPr>
      </a:lvl4pPr>
      <a:lvl5pPr algn="l" defTabSz="449263" rtl="0" eaLnBrk="0" fontAlgn="base" hangingPunct="0">
        <a:lnSpc>
          <a:spcPct val="990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Century Gothic" panose="020B0502020202020204" pitchFamily="34" charset="0"/>
          <a:ea typeface="Century Gothic" panose="020B0502020202020204" pitchFamily="34" charset="0"/>
          <a:cs typeface="Century Gothic" panose="020B0502020202020204" pitchFamily="34" charset="0"/>
          <a:sym typeface="Century Gothic" panose="020B0502020202020204" pitchFamily="34" charset="0"/>
        </a:defRPr>
      </a:lvl5pPr>
      <a:lvl6pPr marL="457200" algn="l" defTabSz="449263" rtl="0" fontAlgn="base" hangingPunct="0">
        <a:lnSpc>
          <a:spcPct val="990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Century Gothic" panose="020B0502020202020204" pitchFamily="34" charset="0"/>
          <a:ea typeface="Century Gothic" panose="020B0502020202020204" pitchFamily="34" charset="0"/>
          <a:cs typeface="Century Gothic" panose="020B0502020202020204" pitchFamily="34" charset="0"/>
          <a:sym typeface="Century Gothic" panose="020B0502020202020204" pitchFamily="34" charset="0"/>
        </a:defRPr>
      </a:lvl6pPr>
      <a:lvl7pPr marL="914400" algn="l" defTabSz="449263" rtl="0" fontAlgn="base" hangingPunct="0">
        <a:lnSpc>
          <a:spcPct val="990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Century Gothic" panose="020B0502020202020204" pitchFamily="34" charset="0"/>
          <a:ea typeface="Century Gothic" panose="020B0502020202020204" pitchFamily="34" charset="0"/>
          <a:cs typeface="Century Gothic" panose="020B0502020202020204" pitchFamily="34" charset="0"/>
          <a:sym typeface="Century Gothic" panose="020B0502020202020204" pitchFamily="34" charset="0"/>
        </a:defRPr>
      </a:lvl7pPr>
      <a:lvl8pPr marL="1371600" algn="l" defTabSz="449263" rtl="0" fontAlgn="base" hangingPunct="0">
        <a:lnSpc>
          <a:spcPct val="990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Century Gothic" panose="020B0502020202020204" pitchFamily="34" charset="0"/>
          <a:ea typeface="Century Gothic" panose="020B0502020202020204" pitchFamily="34" charset="0"/>
          <a:cs typeface="Century Gothic" panose="020B0502020202020204" pitchFamily="34" charset="0"/>
          <a:sym typeface="Century Gothic" panose="020B0502020202020204" pitchFamily="34" charset="0"/>
        </a:defRPr>
      </a:lvl8pPr>
      <a:lvl9pPr marL="1828800" algn="l" defTabSz="449263" rtl="0" fontAlgn="base" hangingPunct="0">
        <a:lnSpc>
          <a:spcPct val="990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Century Gothic" panose="020B0502020202020204" pitchFamily="34" charset="0"/>
          <a:ea typeface="Century Gothic" panose="020B0502020202020204" pitchFamily="34" charset="0"/>
          <a:cs typeface="Century Gothic" panose="020B0502020202020204" pitchFamily="34" charset="0"/>
          <a:sym typeface="Century Gothic" panose="020B0502020202020204" pitchFamily="34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ts val="1400"/>
        </a:spcBef>
        <a:spcAft>
          <a:spcPct val="0"/>
        </a:spcAft>
        <a:defRPr sz="1900" b="1" kern="1200">
          <a:solidFill>
            <a:srgbClr val="002B45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342900" indent="114300" algn="l" defTabSz="449263" rtl="0" eaLnBrk="0" fontAlgn="base" hangingPunct="0">
        <a:lnSpc>
          <a:spcPct val="93000"/>
        </a:lnSpc>
        <a:spcBef>
          <a:spcPts val="1400"/>
        </a:spcBef>
        <a:spcAft>
          <a:spcPct val="0"/>
        </a:spcAft>
        <a:defRPr sz="1900" b="1" kern="1200">
          <a:solidFill>
            <a:srgbClr val="002B45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marL="342900" indent="571500" algn="l" defTabSz="449263" rtl="0" eaLnBrk="0" fontAlgn="base" hangingPunct="0">
        <a:lnSpc>
          <a:spcPct val="93000"/>
        </a:lnSpc>
        <a:spcBef>
          <a:spcPts val="1400"/>
        </a:spcBef>
        <a:spcAft>
          <a:spcPct val="0"/>
        </a:spcAft>
        <a:defRPr sz="1900" b="1" kern="1200">
          <a:solidFill>
            <a:srgbClr val="002B45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marL="342900" indent="1028700" algn="l" defTabSz="449263" rtl="0" eaLnBrk="0" fontAlgn="base" hangingPunct="0">
        <a:lnSpc>
          <a:spcPct val="93000"/>
        </a:lnSpc>
        <a:spcBef>
          <a:spcPts val="1400"/>
        </a:spcBef>
        <a:spcAft>
          <a:spcPct val="0"/>
        </a:spcAft>
        <a:defRPr sz="1900" b="1" kern="1200">
          <a:solidFill>
            <a:srgbClr val="002B45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marL="342900" indent="1485900" algn="l" defTabSz="449263" rtl="0" eaLnBrk="0" fontAlgn="base" hangingPunct="0">
        <a:lnSpc>
          <a:spcPct val="93000"/>
        </a:lnSpc>
        <a:spcBef>
          <a:spcPts val="1400"/>
        </a:spcBef>
        <a:spcAft>
          <a:spcPct val="0"/>
        </a:spcAft>
        <a:defRPr sz="1900" b="1" kern="1200">
          <a:solidFill>
            <a:srgbClr val="002B45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derrubrik 4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Rubrik 2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Behovet av vävnader är stort. Du kan göra skillnad genom att ta ställning.</a:t>
            </a:r>
          </a:p>
        </p:txBody>
      </p:sp>
      <p:pic>
        <p:nvPicPr>
          <p:cNvPr id="3074" name="Picture 1" descr="Två ögon som ser lite suddigt" title="Visste du att donerade hornhinnor från en avliden person kan förbättra synen för upp till 5 personer?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4538" y="0"/>
            <a:ext cx="13271501" cy="699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 descr="suddig bild" title="suddig bil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0" y="62145"/>
            <a:ext cx="12204700" cy="694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 Box 3" descr="Visste du att donerade hornhinnor från en avliden person kan förbättra synen för upp till 5 personer?" title="Visste du att donerade hornhinnor från en avliden person kan förbättra synen för upp till 5 personer?"/>
          <p:cNvSpPr txBox="1">
            <a:spLocks/>
          </p:cNvSpPr>
          <p:nvPr/>
        </p:nvSpPr>
        <p:spPr bwMode="auto">
          <a:xfrm>
            <a:off x="523875" y="2813050"/>
            <a:ext cx="828040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/>
            <a:r>
              <a:rPr lang="sv-SE" altLang="sv-SE" sz="4000" dirty="0"/>
              <a:t>Visste du att </a:t>
            </a:r>
            <a:r>
              <a:rPr lang="sv-SE" altLang="sv-SE" sz="4000" b="1" dirty="0"/>
              <a:t>donerade hornhinnor </a:t>
            </a:r>
            <a:r>
              <a:rPr lang="sv-SE" altLang="sv-SE" sz="4000" dirty="0"/>
              <a:t>från en avliden person kan förbättra synen för upp till </a:t>
            </a:r>
            <a:r>
              <a:rPr lang="sv-SE" altLang="sv-SE" sz="4000" b="1" dirty="0"/>
              <a:t>5 personer?</a:t>
            </a:r>
            <a:endParaRPr lang="sv-SE" altLang="sv-SE" sz="4000" dirty="0"/>
          </a:p>
        </p:txBody>
      </p:sp>
      <p:pic>
        <p:nvPicPr>
          <p:cNvPr id="9" name="Picture 4" descr="Evighetshjärtat med text Donationsregistret" title="Donationsregistre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2193588" cy="26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rubrik 3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>
              <a:spcBef>
                <a:spcPts val="1900"/>
              </a:spcBef>
            </a:pPr>
            <a:r>
              <a:rPr lang="sv-SE" altLang="sv-SE" dirty="0"/>
              <a:t>En ny hornhinna kan rädda synen eller reparera en skadad del i ett öga. </a:t>
            </a:r>
          </a:p>
        </p:txBody>
      </p:sp>
      <p:sp>
        <p:nvSpPr>
          <p:cNvPr id="3" name="Rubrik 2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altLang="sv-SE" dirty="0"/>
              <a:t>I genomsnitt transplanteras cirka 1 200 vävnader per år. Mellan 700-800 av dessa är </a:t>
            </a:r>
            <a:r>
              <a:rPr lang="sv-SE" altLang="sv-SE" b="1" dirty="0"/>
              <a:t>hornhinnor.</a:t>
            </a:r>
            <a:br>
              <a:rPr lang="sv-SE" altLang="sv-SE" b="1" dirty="0"/>
            </a:br>
            <a:endParaRPr lang="sv-SE" dirty="0"/>
          </a:p>
        </p:txBody>
      </p:sp>
      <p:pic>
        <p:nvPicPr>
          <p:cNvPr id="4098" name="Picture 1" descr="Suddig bild på ängsmark" title="I genomsnitt transplanteras cirka 1 200 vävnader per år. Mellan 700-800 av dessa är hornhinnor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 descr="suddig bild" title="suddig bil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57" y="-88900"/>
            <a:ext cx="12204700" cy="694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 Box 4" descr="En ny hornhinna kan rädda synen eller reparera en skadad del i ett öga. " title="En ny hornhinna kan rädda synen eller reparera en skadad del i ett öga. "/>
          <p:cNvSpPr txBox="1">
            <a:spLocks/>
          </p:cNvSpPr>
          <p:nvPr/>
        </p:nvSpPr>
        <p:spPr bwMode="auto">
          <a:xfrm>
            <a:off x="2036763" y="3546475"/>
            <a:ext cx="7686675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000" tIns="45000" rIns="45000" bIns="45000">
            <a:spAutoFit/>
          </a:bodyPr>
          <a:lstStyle>
            <a:lvl1pPr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>
              <a:spcBef>
                <a:spcPts val="1900"/>
              </a:spcBef>
            </a:pPr>
            <a:r>
              <a:rPr lang="sv-SE" altLang="sv-SE" sz="3500" dirty="0"/>
              <a:t>En ny hornhinna kan </a:t>
            </a:r>
            <a:r>
              <a:rPr lang="sv-SE" altLang="sv-SE" sz="3500" b="1" dirty="0"/>
              <a:t>rädda</a:t>
            </a:r>
            <a:r>
              <a:rPr lang="sv-SE" altLang="sv-SE" sz="3500" dirty="0"/>
              <a:t> synen eller </a:t>
            </a:r>
            <a:r>
              <a:rPr lang="sv-SE" altLang="sv-SE" sz="3500" b="1" dirty="0"/>
              <a:t>reparera</a:t>
            </a:r>
            <a:r>
              <a:rPr lang="sv-SE" altLang="sv-SE" sz="3500" dirty="0"/>
              <a:t> en skadad del i ett öga. </a:t>
            </a:r>
          </a:p>
        </p:txBody>
      </p:sp>
      <p:sp>
        <p:nvSpPr>
          <p:cNvPr id="4100" name="Text Box 3" descr="I genomsnitt transplanteras cirka 1 200 vävnader per år. Mellan 700-800 av dessa är hornhinnor." title="I genomsnitt transplanteras cirka 1 200 vävnader per år. Mellan 700-800 av dessa är hornhinnor."/>
          <p:cNvSpPr txBox="1">
            <a:spLocks/>
          </p:cNvSpPr>
          <p:nvPr/>
        </p:nvSpPr>
        <p:spPr bwMode="auto">
          <a:xfrm>
            <a:off x="2036763" y="1811338"/>
            <a:ext cx="6916737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000" tIns="45000" rIns="45000" bIns="45000">
            <a:spAutoFit/>
          </a:bodyPr>
          <a:lstStyle>
            <a:lvl1pPr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>
              <a:spcBef>
                <a:spcPts val="1900"/>
              </a:spcBef>
            </a:pPr>
            <a:r>
              <a:rPr lang="sv-SE" altLang="sv-SE" sz="3600" dirty="0"/>
              <a:t>I genomsnitt transplanteras cirka 1 200 vävnader per år</a:t>
            </a:r>
            <a:r>
              <a:rPr lang="sv-SE" altLang="sv-SE" sz="3500" dirty="0"/>
              <a:t>. Mellan 700-800 av dessa är </a:t>
            </a:r>
            <a:r>
              <a:rPr lang="sv-SE" altLang="sv-SE" sz="3500" b="1" dirty="0"/>
              <a:t>hornhinnor.</a:t>
            </a:r>
          </a:p>
        </p:txBody>
      </p:sp>
      <p:pic>
        <p:nvPicPr>
          <p:cNvPr id="10" name="Picture 4" descr="Evighetshjärtat med text Donationsregistret" title="Donationsregistre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2193588" cy="26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altLang="sv-SE" dirty="0"/>
              <a:t>Alla kan </a:t>
            </a:r>
            <a:r>
              <a:rPr lang="sv-SE" altLang="sv-SE" b="1" dirty="0"/>
              <a:t>oavsett ålder </a:t>
            </a:r>
            <a:r>
              <a:rPr lang="sv-SE" altLang="sv-SE" dirty="0"/>
              <a:t>donera sina hornhinnor efter döden.</a:t>
            </a:r>
            <a:br>
              <a:rPr lang="sv-SE" altLang="sv-SE" dirty="0"/>
            </a:br>
            <a:endParaRPr lang="sv-SE" dirty="0"/>
          </a:p>
        </p:txBody>
      </p:sp>
      <p:pic>
        <p:nvPicPr>
          <p:cNvPr id="5122" name="Picture 1" descr="Bild på suddig änsmark" title="Alla kan oavsett ålder donera sina hornhinnor efter död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0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2" descr="suddig bild" title="suddig bil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0" y="-71959"/>
            <a:ext cx="12204700" cy="694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4" name="Text Box 3" descr="Alla kan oavsett ålder donera sina hornhinnor efter döden." title="Alla kan oavsett ålder donera sina hornhinnor efter döden."/>
          <p:cNvSpPr txBox="1">
            <a:spLocks/>
          </p:cNvSpPr>
          <p:nvPr/>
        </p:nvSpPr>
        <p:spPr bwMode="auto">
          <a:xfrm>
            <a:off x="2216150" y="2852738"/>
            <a:ext cx="7759700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000" tIns="45000" rIns="45000" bIns="45000">
            <a:spAutoFit/>
          </a:bodyPr>
          <a:lstStyle>
            <a:lvl1pPr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>
              <a:spcBef>
                <a:spcPts val="1900"/>
              </a:spcBef>
            </a:pPr>
            <a:r>
              <a:rPr lang="sv-SE" altLang="sv-SE" sz="4400" dirty="0"/>
              <a:t>Alla kan </a:t>
            </a:r>
            <a:r>
              <a:rPr lang="sv-SE" altLang="sv-SE" sz="4400" b="1" dirty="0"/>
              <a:t>oavsett ålder </a:t>
            </a:r>
            <a:r>
              <a:rPr lang="sv-SE" altLang="sv-SE" sz="4400" dirty="0"/>
              <a:t>donera sina hornhinnor efter döden.</a:t>
            </a:r>
          </a:p>
        </p:txBody>
      </p:sp>
      <p:pic>
        <p:nvPicPr>
          <p:cNvPr id="8" name="Picture 4" descr="Evighetshjärtat med text Donationsregistret" title="Donationsregistre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2193588" cy="26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 advTm="7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altLang="sv-SE" dirty="0"/>
              <a:t>Behovet av vävnader är stort. Du kan göra skillnad genom att </a:t>
            </a:r>
            <a:r>
              <a:rPr lang="sv-SE" altLang="sv-SE" b="1" dirty="0"/>
              <a:t>ta ställning</a:t>
            </a:r>
            <a:r>
              <a:rPr lang="sv-SE" altLang="sv-SE" dirty="0"/>
              <a:t>.</a:t>
            </a:r>
            <a:br>
              <a:rPr lang="sv-SE" altLang="sv-SE" dirty="0"/>
            </a:br>
            <a:endParaRPr lang="sv-SE" dirty="0"/>
          </a:p>
        </p:txBody>
      </p:sp>
      <p:pic>
        <p:nvPicPr>
          <p:cNvPr id="6146" name="Picture 1" descr="Bild på person som går på en äng " title="Behovet av vävnader är stort. Du kan göra skillnad genom att ta ställn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35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7" name="Rectangle 2" descr="suddig bild" title="suddig bild"/>
          <p:cNvSpPr>
            <a:spLocks/>
          </p:cNvSpPr>
          <p:nvPr/>
        </p:nvSpPr>
        <p:spPr bwMode="auto">
          <a:xfrm>
            <a:off x="-3175" y="170657"/>
            <a:ext cx="12182475" cy="6858000"/>
          </a:xfrm>
          <a:prstGeom prst="rect">
            <a:avLst/>
          </a:prstGeom>
          <a:solidFill>
            <a:srgbClr val="FFFFFF">
              <a:alpha val="5294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>
            <a:lvl1pPr defTabSz="4572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>
              <a:lnSpc>
                <a:spcPct val="93000"/>
              </a:lnSpc>
            </a:pPr>
            <a:endParaRPr lang="sv-SE" altLang="sv-SE"/>
          </a:p>
        </p:txBody>
      </p:sp>
      <p:pic>
        <p:nvPicPr>
          <p:cNvPr id="6149" name="Picture 4" descr="Evighetshjärtat med text Donationsregistret" title="Donationsregistre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12193588" cy="264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8" name="Text Box 3" descr="Behovet av vävnader är stort. Du kan göra skillnad genom att ta ställning." title="Behovet av vävnader är stort. Du kan göra skillnad genom att ta ställning."/>
          <p:cNvSpPr txBox="1">
            <a:spLocks/>
          </p:cNvSpPr>
          <p:nvPr/>
        </p:nvSpPr>
        <p:spPr bwMode="auto">
          <a:xfrm>
            <a:off x="2252663" y="2586038"/>
            <a:ext cx="7686675" cy="197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000" tIns="45000" rIns="45000" bIns="45000">
            <a:spAutoFit/>
          </a:bodyPr>
          <a:lstStyle>
            <a:lvl1pPr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203200" algn="l"/>
                <a:tab pos="317500" algn="l"/>
                <a:tab pos="762000" algn="l"/>
                <a:tab pos="1206500" algn="l"/>
                <a:tab pos="1663700" algn="l"/>
                <a:tab pos="2108200" algn="l"/>
                <a:tab pos="2565400" algn="l"/>
                <a:tab pos="3009900" algn="l"/>
                <a:tab pos="3454400" algn="l"/>
                <a:tab pos="3911600" algn="l"/>
                <a:tab pos="4356100" algn="l"/>
                <a:tab pos="4800600" algn="l"/>
                <a:tab pos="5257800" algn="l"/>
                <a:tab pos="5702300" algn="l"/>
                <a:tab pos="6159500" algn="l"/>
                <a:tab pos="6604000" algn="l"/>
                <a:tab pos="7048500" algn="l"/>
                <a:tab pos="7505700" algn="l"/>
                <a:tab pos="7950200" algn="l"/>
                <a:tab pos="8394700" algn="l"/>
                <a:tab pos="8851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>
              <a:spcBef>
                <a:spcPts val="1900"/>
              </a:spcBef>
            </a:pPr>
            <a:r>
              <a:rPr lang="sv-SE" altLang="sv-SE" sz="4400" smtClean="0"/>
              <a:t>Behovet av vävnader är stort. Du kan göra skillnad genom att </a:t>
            </a:r>
            <a:r>
              <a:rPr lang="sv-SE" altLang="sv-SE" sz="4400" b="1" smtClean="0"/>
              <a:t>ta ställning</a:t>
            </a:r>
            <a:r>
              <a:rPr lang="sv-SE" altLang="sv-SE" sz="4400" smtClean="0"/>
              <a:t>.</a:t>
            </a:r>
            <a:endParaRPr lang="sv-SE" altLang="sv-SE" sz="4400" dirty="0"/>
          </a:p>
        </p:txBody>
      </p:sp>
    </p:spTree>
  </p:cSld>
  <p:clrMapOvr>
    <a:masterClrMapping/>
  </p:clrMapOvr>
  <p:transition spd="slow" advClick="0" advTm="700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Bildobjekt 1" descr="Dekorativt mönster med olika stiliserade organ" title="8 av 10 är positiva till att donera organ och vävnader efter sin död. Endast 2 av 10 har anmält sig i donationsregistr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8 av 10 är positiva till att donera organ och vävnader efter sin död</a:t>
            </a:r>
            <a:endParaRPr lang="sv-SE" dirty="0"/>
          </a:p>
        </p:txBody>
      </p:sp>
      <p:sp>
        <p:nvSpPr>
          <p:cNvPr id="3" name="Underrubrik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Endast 2 av 10 har anmält sig i donationsregistret</a:t>
            </a:r>
            <a:endParaRPr lang="sv-SE" dirty="0"/>
          </a:p>
        </p:txBody>
      </p:sp>
    </p:spTree>
  </p:cSld>
  <p:clrMapOvr>
    <a:masterClrMapping/>
  </p:clrMapOvr>
  <p:transition spd="slow" advClick="0" advTm="700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Ett rött evighetshjärta mot en bakgrund av stiliserade organ" title="Visa din vilja i donationsregistret socialstyrelsen.se/donationsregistre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ubrik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Visa din vilja i donationsregistret</a:t>
            </a:r>
            <a:endParaRPr lang="sv-SE" dirty="0"/>
          </a:p>
        </p:txBody>
      </p:sp>
      <p:sp>
        <p:nvSpPr>
          <p:cNvPr id="3" name="Underrubrik 2" hidden="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Socialstyrelsen.se/donationsregistret</a:t>
            </a:r>
            <a:endParaRPr lang="sv-SE" dirty="0"/>
          </a:p>
        </p:txBody>
      </p:sp>
    </p:spTree>
  </p:cSld>
  <p:clrMapOvr>
    <a:masterClrMapping/>
  </p:clrMapOvr>
  <p:transition spd="slow" advClick="0" advTm="500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Socialstyrelsens logotype med en bakgrund av stiliserade organ" title="Socialstyrels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Rubrik 1" hidden="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Socialstyrelsens logotype</a:t>
            </a:r>
            <a:endParaRPr lang="sv-SE" dirty="0"/>
          </a:p>
        </p:txBody>
      </p:sp>
    </p:spTree>
  </p:cSld>
  <p:clrMapOvr>
    <a:masterClrMapping/>
  </p:clrMapOvr>
  <p:transition spd="slow" advClick="0" advTm="8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FF00FF"/>
      </a:folHlink>
    </a:clrScheme>
    <a:fontScheme name="Office-tema">
      <a:majorFont>
        <a:latin typeface="Century Gothic"/>
        <a:ea typeface="Century Gothic"/>
        <a:cs typeface="Century Gothic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449263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449263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1443839E954C488E1554F766430BDE" ma:contentTypeVersion="37" ma:contentTypeDescription="Skapa ett nytt dokument." ma:contentTypeScope="" ma:versionID="ec0867efc9d878e75742a5b73fddae48">
  <xsd:schema xmlns:xsd="http://www.w3.org/2001/XMLSchema" xmlns:xs="http://www.w3.org/2001/XMLSchema" xmlns:p="http://schemas.microsoft.com/office/2006/metadata/properties" xmlns:ns2="dd3acd59-a8d8-42b1-950d-eec6c247243c" xmlns:ns3="343f6c91-b5b3-4dff-89ad-5fc55ccc8930" targetNamespace="http://schemas.microsoft.com/office/2006/metadata/properties" ma:root="true" ma:fieldsID="4f4ea334ff345e29c5775f0a2fd1174f" ns2:_="" ns3:_="">
    <xsd:import namespace="dd3acd59-a8d8-42b1-950d-eec6c247243c"/>
    <xsd:import namespace="343f6c91-b5b3-4dff-89ad-5fc55ccc8930"/>
    <xsd:element name="properties">
      <xsd:complexType>
        <xsd:sequence>
          <xsd:element name="documentManagement">
            <xsd:complexType>
              <xsd:all>
                <xsd:element ref="ns2:Publiceringsdatum"/>
                <xsd:element ref="ns2:Ansvarig_x0020_webbredakt_x00f6_r"/>
                <xsd:element ref="ns2:Dokumenttyp"/>
                <xsd:element ref="ns2:E_x002d_plikt"/>
                <xsd:element ref="ns2:Webbplatstillh_x00f6_righet" minOccurs="0"/>
                <xsd:element ref="ns2:Verksamhetsomr_x00e5_de" minOccurs="0"/>
                <xsd:element ref="ns2:Produkt"/>
                <xsd:element ref="ns2:_x00c4_mnesomr_x00e5_de" minOccurs="0"/>
                <xsd:element ref="ns3:SharedWithUsers" minOccurs="0"/>
                <xsd:element ref="ns2:i01e5b6f93524074838bfc1e1bab8714" minOccurs="0"/>
                <xsd:element ref="ns3:TaxCatchAll" minOccurs="0"/>
                <xsd:element ref="ns2:Status_x0020_p_x00e5__x0020_publikation"/>
                <xsd:element ref="ns3:Titel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3acd59-a8d8-42b1-950d-eec6c247243c" elementFormDefault="qualified">
    <xsd:import namespace="http://schemas.microsoft.com/office/2006/documentManagement/types"/>
    <xsd:import namespace="http://schemas.microsoft.com/office/infopath/2007/PartnerControls"/>
    <xsd:element name="Publiceringsdatum" ma:index="2" ma:displayName="Datum för publicering på webb" ma:format="DateOnly" ma:internalName="Publiceringsdatum">
      <xsd:simpleType>
        <xsd:restriction base="dms:DateTime"/>
      </xsd:simpleType>
    </xsd:element>
    <xsd:element name="Ansvarig_x0020_webbredakt_x00f6_r" ma:index="4" ma:displayName="Ansvarig webbredaktör" ma:list="UserInfo" ma:SharePointGroup="0" ma:internalName="Ansvarig_x0020_webbredakt_x00f6_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okumenttyp" ma:index="5" ma:displayName="Dokumenttyp" ma:default="Mall" ma:format="Dropdown" ma:internalName="Dokumenttyp">
      <xsd:simpleType>
        <xsd:restriction base="dms:Choice">
          <xsd:enumeration value="Mall"/>
          <xsd:enumeration value="Instruktion/manual"/>
          <xsd:enumeration value="Informationsmaterial"/>
          <xsd:enumeration value="Konferensmaterial"/>
          <xsd:enumeration value="Övrigt"/>
        </xsd:restriction>
      </xsd:simpleType>
    </xsd:element>
    <xsd:element name="E_x002d_plikt" ma:index="6" ma:displayName="E-plikt" ma:default="Ja" ma:format="Dropdown" ma:internalName="E_x002d_plikt">
      <xsd:simpleType>
        <xsd:restriction base="dms:Choice">
          <xsd:enumeration value="Ja"/>
          <xsd:enumeration value="Nej"/>
        </xsd:restriction>
      </xsd:simpleType>
    </xsd:element>
    <xsd:element name="Webbplatstillh_x00f6_righet" ma:index="7" nillable="true" ma:displayName="Webbplatstillhörighet" ma:default="Socialstyrelsen.se" ma:internalName="Webbplatstillh_x00f6_righet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Socialstyrelsen.se"/>
                    <xsd:enumeration value="Statsbidrag"/>
                    <xsd:enumeration value="Legitimation"/>
                    <xsd:enumeration value="Min insats"/>
                    <xsd:enumeration value="Koll på Soc"/>
                    <xsd:enumeration value="DIV"/>
                    <xsd:enumeration value="Patientsäkerhet"/>
                    <xsd:enumeration value="Vem får göra vad"/>
                    <xsd:enumeration value="ROI.se"/>
                    <xsd:enumeration value="Livsviktigt"/>
                  </xsd:restriction>
                </xsd:simpleType>
              </xsd:element>
            </xsd:sequence>
          </xsd:extension>
        </xsd:complexContent>
      </xsd:complexType>
    </xsd:element>
    <xsd:element name="Verksamhetsomr_x00e5_de" ma:index="8" nillable="true" ma:displayName="Verksamhetsområde" ma:internalName="Verksamhetsomr_x00e5_d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Hälso- och sjukvård"/>
                    <xsd:enumeration value="Socialtjänst"/>
                    <xsd:enumeration value="Tandvård"/>
                  </xsd:restriction>
                </xsd:simpleType>
              </xsd:element>
            </xsd:sequence>
          </xsd:extension>
        </xsd:complexContent>
      </xsd:complexType>
    </xsd:element>
    <xsd:element name="Produkt" ma:index="9" ma:displayName="Produkt" ma:format="RadioButtons" ma:internalName="Produkt">
      <xsd:simpleType>
        <xsd:restriction base="dms:Choice">
          <xsd:enumeration value="Blankett"/>
          <xsd:enumeration value="Remissvar"/>
          <xsd:enumeration value="Föreskrifter och allmänna råd"/>
          <xsd:enumeration value="Handböcker"/>
          <xsd:enumeration value="Klassifikationer och koder"/>
          <xsd:enumeration value="Kunskapsstöd"/>
          <xsd:enumeration value="Meddelandeblad"/>
          <xsd:enumeration value="Nationella riktlinjer"/>
          <xsd:enumeration value="Nationella screeningprogram"/>
          <xsd:enumeration value="Statistik"/>
          <xsd:enumeration value="Vägledning"/>
          <xsd:enumeration value="Öppna jämförelser"/>
          <xsd:enumeration value="Övrigt"/>
        </xsd:restriction>
      </xsd:simpleType>
    </xsd:element>
    <xsd:element name="_x00c4_mnesomr_x00e5_de" ma:index="10" nillable="true" ma:displayName="Ämnesområde" ma:internalName="_x00c4_mnesomr_x00e5_d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sylsökande"/>
                    <xsd:enumeration value="Barn och familj"/>
                    <xsd:enumeration value="Donation"/>
                    <xsd:enumeration value="Dödsfall"/>
                    <xsd:enumeration value="E-hälsa"/>
                    <xsd:enumeration value="Ekonomiskt bistånd"/>
                    <xsd:enumeration value="Fallolyckor"/>
                    <xsd:enumeration value="Funktionshinder"/>
                    <xsd:enumeration value="Hemlöshet"/>
                    <xsd:enumeration value="Hjälpmedel"/>
                    <xsd:enumeration value="Jämlik vård och omsorg"/>
                    <xsd:enumeration value="Kvinnors hälsa"/>
                    <xsd:enumeration value="Läkemedel"/>
                    <xsd:enumeration value="Missbruk och beroende"/>
                    <xsd:enumeration value="Palliativ vård"/>
                    <xsd:enumeration value="Psykisk ohälsa"/>
                    <xsd:enumeration value="Stöd till anhöriga"/>
                    <xsd:enumeration value="Våld- och brott"/>
                    <xsd:enumeration value="Vårdhygien"/>
                    <xsd:enumeration value="Äldre"/>
                  </xsd:restriction>
                </xsd:simpleType>
              </xsd:element>
            </xsd:sequence>
          </xsd:extension>
        </xsd:complexContent>
      </xsd:complexType>
    </xsd:element>
    <xsd:element name="i01e5b6f93524074838bfc1e1bab8714" ma:index="18" ma:taxonomy="true" ma:internalName="i01e5b6f93524074838bfc1e1bab8714" ma:taxonomyFieldName="Ansvarig_x0020_avdelning" ma:displayName="Ansvarig avdelning/enhet" ma:default="" ma:fieldId="{201e5b6f-9352-4074-838b-fc1e1bab8714}" ma:sspId="68028966-b333-4fcd-be16-92d907fe3d90" ma:termSetId="2ebf11d2-b480-4a3f-9366-2ba648925ad7" ma:anchorId="bcf0acf7-28b0-4787-afb1-e092e400ba94" ma:open="false" ma:isKeyword="false">
      <xsd:complexType>
        <xsd:sequence>
          <xsd:element ref="pc:Terms" minOccurs="0" maxOccurs="1"/>
        </xsd:sequence>
      </xsd:complexType>
    </xsd:element>
    <xsd:element name="Status_x0020_p_x00e5__x0020_publikation" ma:index="20" ma:displayName="Status på publikation" ma:default="Publicerad" ma:format="Dropdown" ma:internalName="Status_x0020_p_x00e5__x0020_publikation">
      <xsd:simpleType>
        <xsd:restriction base="dms:Choice">
          <xsd:enumeration value="Publicerad"/>
          <xsd:enumeration value="Ej publicera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f6c91-b5b3-4dff-89ad-5fc55ccc893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" ma:index="19" nillable="true" ma:displayName="Taxonomy Catch All Column" ma:description="" ma:hidden="true" ma:list="{d16448d0-d907-4fd0-a73a-d926832f6153}" ma:internalName="TaxCatchAll" ma:showField="CatchAllData" ma:web="343f6c91-b5b3-4dff-89ad-5fc55ccc89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itel" ma:index="21" ma:displayName="Titel" ma:internalName="Titel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Innehållstyp"/>
        <xsd:element ref="dc:title" minOccurs="0" maxOccurs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01e5b6f93524074838bfc1e1bab8714 xmlns="dd3acd59-a8d8-42b1-950d-eec6c247243c">
      <Terms xmlns="http://schemas.microsoft.com/office/infopath/2007/PartnerControls">
        <TermInfo xmlns="http://schemas.microsoft.com/office/infopath/2007/PartnerControls">
          <TermName xmlns="http://schemas.microsoft.com/office/infopath/2007/PartnerControls">kommunikationsavdelningen</TermName>
          <TermId xmlns="http://schemas.microsoft.com/office/infopath/2007/PartnerControls">6399f560-32b9-436c-8be9-72749ebba6a0</TermId>
        </TermInfo>
      </Terms>
    </i01e5b6f93524074838bfc1e1bab8714>
    <Titel xmlns="343f6c91-b5b3-4dff-89ad-5fc55ccc8930">Hornhinnor från en donator kan förbättra synen för 5 personer, bildspel</Titel>
    <E_x002d_plikt xmlns="dd3acd59-a8d8-42b1-950d-eec6c247243c">Ja</E_x002d_plikt>
    <Ansvarig_x0020_webbredakt_x00f6_r xmlns="dd3acd59-a8d8-42b1-950d-eec6c247243c">
      <UserInfo>
        <DisplayName/>
        <AccountId>77</AccountId>
        <AccountType/>
      </UserInfo>
    </Ansvarig_x0020_webbredakt_x00f6_r>
    <Dokumenttyp xmlns="dd3acd59-a8d8-42b1-950d-eec6c247243c">Informationsmaterial</Dokumenttyp>
    <Webbplatstillh_x00f6_righet xmlns="dd3acd59-a8d8-42b1-950d-eec6c247243c">
      <Value>Socialstyrelsen.se</Value>
    </Webbplatstillh_x00f6_righet>
    <Publiceringsdatum xmlns="dd3acd59-a8d8-42b1-950d-eec6c247243c">2020-10-11T22:00:00+00:00</Publiceringsdatum>
    <Verksamhetsomr_x00e5_de xmlns="dd3acd59-a8d8-42b1-950d-eec6c247243c">
      <Value>Hälso- och sjukvård</Value>
    </Verksamhetsomr_x00e5_de>
    <Status_x0020_p_x00e5__x0020_publikation xmlns="dd3acd59-a8d8-42b1-950d-eec6c247243c">Publicerad</Status_x0020_p_x00e5__x0020_publikation>
    <Produkt xmlns="dd3acd59-a8d8-42b1-950d-eec6c247243c">Övrigt</Produkt>
    <_x00c4_mnesomr_x00e5_de xmlns="dd3acd59-a8d8-42b1-950d-eec6c247243c">
      <Value>Donation</Value>
    </_x00c4_mnesomr_x00e5_de>
    <TaxCatchAll xmlns="343f6c91-b5b3-4dff-89ad-5fc55ccc8930">
      <Value>19</Value>
    </TaxCatchAll>
  </documentManagement>
</p:properties>
</file>

<file path=customXml/itemProps1.xml><?xml version="1.0" encoding="utf-8"?>
<ds:datastoreItem xmlns:ds="http://schemas.openxmlformats.org/officeDocument/2006/customXml" ds:itemID="{CBDD1FD2-7793-46EF-923B-604006EED7EC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8064B9B2-EC8A-4092-9AB6-F7AB50A0D2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4B6C37C-D6B3-44CC-BC28-94383CB12F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3acd59-a8d8-42b1-950d-eec6c247243c"/>
    <ds:schemaRef ds:uri="343f6c91-b5b3-4dff-89ad-5fc55ccc89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CBF676A-E675-4C32-9FF8-9BB853173CBC}">
  <ds:schemaRefs>
    <ds:schemaRef ds:uri="dd3acd59-a8d8-42b1-950d-eec6c247243c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343f6c91-b5b3-4dff-89ad-5fc55ccc893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181</Words>
  <Application>Microsoft Office PowerPoint</Application>
  <PresentationFormat>Bredbild</PresentationFormat>
  <Paragraphs>15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Times New Roman</vt:lpstr>
      <vt:lpstr>Office-tema</vt:lpstr>
      <vt:lpstr>Behovet av vävnader är stort. Du kan göra skillnad genom att ta ställning.</vt:lpstr>
      <vt:lpstr>I genomsnitt transplanteras cirka 1 200 vävnader per år. Mellan 700-800 av dessa är hornhinnor. </vt:lpstr>
      <vt:lpstr>Alla kan oavsett ålder donera sina hornhinnor efter döden. </vt:lpstr>
      <vt:lpstr>Behovet av vävnader är stort. Du kan göra skillnad genom att ta ställning. </vt:lpstr>
      <vt:lpstr>8 av 10 är positiva till att donera organ och vävnader efter sin död</vt:lpstr>
      <vt:lpstr>Visa din vilja i donationsregistret</vt:lpstr>
      <vt:lpstr>Socialstyrelsens logotype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Wicksell, Anneli</dc:creator>
  <cp:lastModifiedBy>Wicksell, Anneli</cp:lastModifiedBy>
  <cp:revision>21</cp:revision>
  <dcterms:modified xsi:type="dcterms:W3CDTF">2021-05-28T14:02:18Z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nsvarig avdelning">
    <vt:lpwstr>19;#kommunikationsavdelningen|6399f560-32b9-436c-8be9-72749ebba6a0</vt:lpwstr>
  </property>
  <property fmtid="{D5CDD505-2E9C-101B-9397-08002B2CF9AE}" pid="3" name="display_urn:schemas-microsoft-com:office:office#Ansvarig_x0020_webbredakt_x00f6_r">
    <vt:lpwstr>Blomkvist, Susanne</vt:lpwstr>
  </property>
</Properties>
</file>